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9" r:id="rId3"/>
    <p:sldId id="371" r:id="rId4"/>
    <p:sldId id="373" r:id="rId5"/>
    <p:sldId id="372" r:id="rId6"/>
    <p:sldId id="375" r:id="rId7"/>
    <p:sldId id="370" r:id="rId8"/>
    <p:sldId id="374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467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 varScale="1">
        <p:scale>
          <a:sx n="65" d="100"/>
          <a:sy n="65" d="100"/>
        </p:scale>
        <p:origin x="-166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4248" y="-8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F3026-A6E1-4AE8-A5E4-8DBF9618E96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21626" y="499616"/>
            <a:ext cx="2890665" cy="3528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dirty="0" smtClean="0"/>
              <a:t>Lecture 9 - Strings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6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16FB-E78A-4EEA-8CFC-512016B88C57}" type="datetimeFigureOut">
              <a:rPr lang="en-GB" smtClean="0"/>
              <a:t>03/03/2019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6464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2DA5-C767-4BF5-B28C-1CDA084DBD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90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0FF5-5997-4EA3-B661-105B38FFE7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8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0FF5-5997-4EA3-B661-105B38FFE7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8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A0FF5-5997-4EA3-B661-105B38FFE7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8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C1E6-FA4B-44DC-9634-7DCC8B1B6E07}" type="datetimeFigureOut">
              <a:rPr lang="en-GB" smtClean="0"/>
              <a:t>03/03/2019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E4142-D91A-4EB2-A859-0E19966E1631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44408" y="632618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3/3/2019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500" b="0" kern="1200">
          <a:ln>
            <a:noFill/>
          </a:ln>
          <a:solidFill>
            <a:schemeClr val="tx2"/>
          </a:solidFill>
          <a:effectLst/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Segoe UI Semibold" panose="020B0702040204020203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String Methods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 smtClean="0"/>
              <a:t>Strings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/>
              <a:t>	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09728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6198"/>
              </p:ext>
            </p:extLst>
          </p:nvPr>
        </p:nvGraphicFramePr>
        <p:xfrm>
          <a:off x="323531" y="2564904"/>
          <a:ext cx="8352926" cy="101577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521403"/>
                <a:gridCol w="522209"/>
                <a:gridCol w="522209"/>
                <a:gridCol w="522209"/>
                <a:gridCol w="522209"/>
                <a:gridCol w="521403"/>
                <a:gridCol w="522209"/>
                <a:gridCol w="522209"/>
                <a:gridCol w="522209"/>
                <a:gridCol w="522209"/>
                <a:gridCol w="521403"/>
                <a:gridCol w="522209"/>
                <a:gridCol w="522209"/>
                <a:gridCol w="522209"/>
                <a:gridCol w="522209"/>
                <a:gridCol w="522209"/>
              </a:tblGrid>
              <a:tr h="50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6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7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8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9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'p'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'q'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'r'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'Y'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'Z'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50677"/>
              </p:ext>
            </p:extLst>
          </p:nvPr>
        </p:nvGraphicFramePr>
        <p:xfrm>
          <a:off x="899608" y="4869160"/>
          <a:ext cx="6768736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588"/>
                <a:gridCol w="483588"/>
                <a:gridCol w="483588"/>
                <a:gridCol w="483588"/>
                <a:gridCol w="483588"/>
                <a:gridCol w="482840"/>
                <a:gridCol w="483588"/>
                <a:gridCol w="483588"/>
                <a:gridCol w="483588"/>
                <a:gridCol w="483588"/>
                <a:gridCol w="482840"/>
                <a:gridCol w="483588"/>
                <a:gridCol w="483588"/>
                <a:gridCol w="483588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6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7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8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9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Segoe UI Semibold" pitchFamily="34" charset="0"/>
                          <a:cs typeface="Times New Roman"/>
                        </a:rPr>
                        <a:t>12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Segoe UI Semibold" pitchFamily="34" charset="0"/>
                          <a:cs typeface="Times New Roman"/>
                        </a:rPr>
                        <a:t>13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'L'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'L'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'y'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'u'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'!'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66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String Methods</a:t>
            </a:r>
            <a:endParaRPr lang="en-GB" sz="3600" dirty="0"/>
          </a:p>
        </p:txBody>
      </p:sp>
      <p:grpSp>
        <p:nvGrpSpPr>
          <p:cNvPr id="7" name="Group 6"/>
          <p:cNvGrpSpPr/>
          <p:nvPr/>
        </p:nvGrpSpPr>
        <p:grpSpPr>
          <a:xfrm>
            <a:off x="107504" y="1340768"/>
            <a:ext cx="8784976" cy="5112569"/>
            <a:chOff x="179512" y="1484783"/>
            <a:chExt cx="8858908" cy="5112569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179512" y="1484784"/>
              <a:ext cx="4211612" cy="5112568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length()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charAt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GB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index)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toLowerCase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toUpperCase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 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equals(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 s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equalsIgnoreCase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 s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	</a:t>
              </a:r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3887924" y="1484783"/>
              <a:ext cx="5150496" cy="5112569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returns the length </a:t>
              </a:r>
              <a:r>
                <a:rPr lang="en-GB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(number of characters) of </a:t>
              </a: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a string</a:t>
              </a: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returns </a:t>
              </a: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character at index </a:t>
              </a:r>
              <a:r>
                <a:rPr lang="en-GB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position</a:t>
              </a: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>
                <a:solidFill>
                  <a:srgbClr val="FF0000"/>
                </a:solidFill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converts the supplied String to lowercase </a:t>
              </a:r>
              <a:endParaRPr lang="en-GB" sz="1600" b="1" dirty="0">
                <a:solidFill>
                  <a:srgbClr val="FF0000"/>
                </a:solidFill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endParaRPr lang="en-US" sz="1600" b="1" dirty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converts the supplied String to uppercase </a:t>
              </a:r>
              <a:endParaRPr lang="en-GB" sz="1600" b="1" dirty="0">
                <a:solidFill>
                  <a:srgbClr val="FF0000"/>
                </a:solidFill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compares 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2 Strings – returns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a </a:t>
              </a:r>
              <a:r>
                <a:rPr lang="en-US" sz="1600" b="1" dirty="0" err="1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boolean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 value (true/false)</a:t>
              </a:r>
              <a:endParaRPr lang="en-US" sz="1600" b="1" dirty="0">
                <a:solidFill>
                  <a:srgbClr val="FF0000"/>
                </a:solidFill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endParaRPr lang="en-US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	compares 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2 Strings (ignoring case) – returns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a </a:t>
              </a:r>
              <a:r>
                <a:rPr lang="en-US" sz="1600" b="1" dirty="0" err="1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boolean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 value (true/false)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2627784" y="1700808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627784" y="2492895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59513" y="3212975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559513" y="3933055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78060" y="4653135"/>
              <a:ext cx="13681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635896" y="5733255"/>
              <a:ext cx="9361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25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String Methods</a:t>
            </a:r>
            <a:endParaRPr lang="en-GB" sz="4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79512" y="1484783"/>
            <a:ext cx="8784976" cy="5400601"/>
            <a:chOff x="179512" y="1484783"/>
            <a:chExt cx="8784976" cy="5400601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179512" y="1484784"/>
              <a:ext cx="4104456" cy="5373216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Segoe UI Semibold" panose="020B0702040204020203" pitchFamily="34" charset="0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replace(</a:t>
              </a:r>
              <a:r>
                <a:rPr lang="en-GB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 x, char y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endPara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trim()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substring(</a:t>
              </a:r>
              <a:r>
                <a:rPr lang="en-GB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begin)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substring(</a:t>
              </a:r>
              <a:r>
                <a:rPr lang="en-GB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begin, </a:t>
              </a:r>
              <a:r>
                <a:rPr lang="en-GB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end)	</a:t>
              </a: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endPara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109728" indent="0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r>
                <a:rPr lang="en-US" sz="1600" b="1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concat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GB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String </a:t>
              </a:r>
              <a:r>
                <a:rPr lang="en-GB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s)</a:t>
              </a:r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3995936" y="1484783"/>
              <a:ext cx="4968552" cy="5400601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returns a new String with all occurrences of the character </a:t>
              </a:r>
              <a:r>
                <a:rPr lang="en-GB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 replaced with the character </a:t>
              </a:r>
              <a:r>
                <a:rPr lang="en-GB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r>
                <a:rPr lang="en-GB" sz="1600" b="1" dirty="0">
                  <a:solidFill>
                    <a:srgbClr val="FF0000"/>
                  </a:solidFill>
                  <a:latin typeface="Segoe UI Semibold" panose="020B0702040204020203" pitchFamily="34" charset="0"/>
                  <a:cs typeface="Courier New" panose="02070309020205020404" pitchFamily="49" charset="0"/>
                </a:rPr>
                <a:t> </a:t>
              </a:r>
              <a:endParaRPr lang="en-US" sz="1600" dirty="0">
                <a:latin typeface="Segoe UI Semibold" pitchFamily="34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endParaRPr lang="en-GB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Font typeface="Wingdings 2"/>
                <a:buNone/>
                <a:tabLst>
                  <a:tab pos="3765550" algn="l"/>
                  <a:tab pos="5292725" algn="l"/>
                </a:tabLst>
              </a:pPr>
              <a:r>
                <a:rPr lang="en-GB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returns </a:t>
              </a:r>
              <a:r>
                <a:rPr lang="en-GB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a new String with all </a:t>
              </a:r>
              <a:r>
                <a:rPr lang="en-US" sz="1600" b="1" dirty="0" smtClean="0">
                  <a:solidFill>
                    <a:srgbClr val="FF0000"/>
                  </a:solidFill>
                  <a:latin typeface="Segoe UI Semibold" panose="020B0702040204020203" pitchFamily="34" charset="0"/>
                  <a:cs typeface="Courier New" panose="02070309020205020404" pitchFamily="49" charset="0"/>
                </a:rPr>
                <a:t>leading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and </a:t>
              </a:r>
              <a:r>
                <a:rPr lang="en-US" sz="1600" b="1" dirty="0">
                  <a:solidFill>
                    <a:srgbClr val="FF0000"/>
                  </a:solidFill>
                  <a:latin typeface="Segoe UI Semibold" panose="020B0702040204020203" pitchFamily="34" charset="0"/>
                  <a:cs typeface="Courier New" panose="02070309020205020404" pitchFamily="49" charset="0"/>
                </a:rPr>
                <a:t>trailing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spaces removed</a:t>
              </a:r>
              <a:endParaRPr lang="en-GB" sz="1600" b="1" dirty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endParaRPr lang="en-US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returns 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a new String starting at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begin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 index to the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end of the String</a:t>
              </a: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endParaRPr lang="en-US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	returns 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a new String starting at </a:t>
              </a: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begin</a:t>
              </a:r>
              <a:r>
                <a:rPr lang="en-US" sz="1600" b="1" dirty="0">
                  <a:latin typeface="Segoe UI Semibold" panose="020B0702040204020203" pitchFamily="34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index to (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end – 1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) index (NB)</a:t>
              </a: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endParaRPr lang="en-US" sz="1600" b="1" dirty="0" smtClean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  <a:p>
              <a:pPr marL="714375" indent="-604838">
                <a:lnSpc>
                  <a:spcPct val="150000"/>
                </a:lnSpc>
                <a:spcBef>
                  <a:spcPts val="0"/>
                </a:spcBef>
                <a:buNone/>
                <a:tabLst>
                  <a:tab pos="5292725" algn="l"/>
                </a:tabLst>
              </a:pP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	returns a new String with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 </a:t>
              </a:r>
              <a:r>
                <a:rPr lang="en-US" sz="1600" b="1" dirty="0" smtClean="0">
                  <a:latin typeface="Segoe UI Semibold" panose="020B0702040204020203" pitchFamily="34" charset="0"/>
                  <a:cs typeface="Courier New" panose="02070309020205020404" pitchFamily="49" charset="0"/>
                </a:rPr>
                <a:t>appended to the end of the String</a:t>
              </a:r>
              <a:endParaRPr lang="en-GB" sz="1600" b="1" dirty="0">
                <a:latin typeface="Segoe UI Semibold" panose="020B0702040204020203" pitchFamily="34" charset="0"/>
                <a:cs typeface="Courier New" panose="02070309020205020404" pitchFamily="49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3213711" y="1772816"/>
              <a:ext cx="67836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403648" y="2842102"/>
              <a:ext cx="23345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13710" y="3933056"/>
              <a:ext cx="67836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944783" y="5013176"/>
              <a:ext cx="67836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535343" y="6165304"/>
              <a:ext cx="146059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16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String Methods</a:t>
            </a:r>
            <a:endParaRPr lang="en-GB" sz="4400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79512" y="1484784"/>
            <a:ext cx="8640960" cy="525658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2200" b="1" dirty="0">
                <a:solidFill>
                  <a:srgbClr val="7030A0"/>
                </a:solidFill>
              </a:rPr>
              <a:t>Printing out each character in a string individually: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endParaRPr lang="en-GB" sz="1600" b="1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“Martin";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index = 0; index &lt; </a:t>
            </a:r>
            <a:r>
              <a:rPr lang="en-GB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name.length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index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712788" algn="l"/>
                <a:tab pos="3765550" algn="l"/>
                <a:tab pos="529272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6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GB" sz="16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(index</a:t>
            </a:r>
            <a:r>
              <a:rPr lang="en-GB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"\t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712788" algn="l"/>
                <a:tab pos="3765550" algn="l"/>
                <a:tab pos="5292725" algn="l"/>
              </a:tabLst>
            </a:pP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2200" b="1" dirty="0" smtClean="0">
                <a:solidFill>
                  <a:srgbClr val="7030A0"/>
                </a:solidFill>
              </a:rPr>
              <a:t>USEFUL:  Checking if a character is uppercase </a:t>
            </a:r>
            <a:r>
              <a:rPr lang="en-GB" sz="1600" b="1" dirty="0" smtClean="0">
                <a:solidFill>
                  <a:srgbClr val="7030A0"/>
                </a:solidFill>
              </a:rPr>
              <a:t>(similar for lower case):</a:t>
            </a:r>
            <a:endParaRPr lang="en-GB" sz="2400" b="1" dirty="0" smtClean="0">
              <a:solidFill>
                <a:srgbClr val="7030A0"/>
              </a:solidFill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endParaRPr lang="en-GB" sz="1600" b="1" dirty="0" smtClean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name = “Martin";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Character.</a:t>
            </a:r>
            <a:r>
              <a:rPr lang="en-GB" sz="16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isUpperCase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name.charAt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(0)))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712788" algn="l"/>
                <a:tab pos="3765550" algn="l"/>
                <a:tab pos="529272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1600" b="1" dirty="0" smtClean="0">
                <a:solidFill>
                  <a:srgbClr val="FF0000"/>
                </a:solidFill>
              </a:rPr>
              <a:t>'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</a:rPr>
              <a:t> + </a:t>
            </a:r>
            <a:r>
              <a:rPr lang="en-GB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sz="1600" b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.charAt</a:t>
            </a:r>
            <a:r>
              <a:rPr lang="en-GB" sz="16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>
                <a:solidFill>
                  <a:srgbClr val="FF0000"/>
                </a:solidFill>
              </a:rPr>
              <a:t>'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uppercase");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//if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712788" algn="l"/>
                <a:tab pos="3765550" algn="l"/>
                <a:tab pos="529272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1600" b="1" dirty="0" smtClean="0">
                <a:solidFill>
                  <a:srgbClr val="FF0000"/>
                </a:solidFill>
              </a:rPr>
              <a:t>'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+ </a:t>
            </a:r>
            <a:r>
              <a:rPr lang="en-GB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sz="16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.charAt</a:t>
            </a:r>
            <a:r>
              <a:rPr lang="en-GB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>
                <a:solidFill>
                  <a:srgbClr val="FF0000"/>
                </a:solidFill>
              </a:rPr>
              <a:t>'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uppercase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//else</a:t>
            </a:r>
            <a:endParaRPr lang="en-GB" sz="1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  <a:tabLst>
                <a:tab pos="3765550" algn="l"/>
                <a:tab pos="5292725" algn="l"/>
              </a:tabLst>
            </a:pP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 smtClean="0"/>
              <a:t>Strings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/>
              <a:t>	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09728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GB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327374"/>
              </p:ext>
            </p:extLst>
          </p:nvPr>
        </p:nvGraphicFramePr>
        <p:xfrm>
          <a:off x="323531" y="2564904"/>
          <a:ext cx="8352926" cy="101577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521403"/>
                <a:gridCol w="522209"/>
                <a:gridCol w="522209"/>
                <a:gridCol w="522209"/>
                <a:gridCol w="522209"/>
                <a:gridCol w="521403"/>
                <a:gridCol w="522209"/>
                <a:gridCol w="522209"/>
                <a:gridCol w="522209"/>
                <a:gridCol w="522209"/>
                <a:gridCol w="521403"/>
                <a:gridCol w="522209"/>
                <a:gridCol w="522209"/>
                <a:gridCol w="522209"/>
                <a:gridCol w="522209"/>
                <a:gridCol w="522209"/>
              </a:tblGrid>
              <a:tr h="50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6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7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8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9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7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'F'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'N'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'p'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'q'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'r'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's'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'Y'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'Z'</a:t>
                      </a:r>
                      <a:endParaRPr lang="en-GB" sz="1400" b="0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12770"/>
              </p:ext>
            </p:extLst>
          </p:nvPr>
        </p:nvGraphicFramePr>
        <p:xfrm>
          <a:off x="899608" y="4869160"/>
          <a:ext cx="6768736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588"/>
                <a:gridCol w="483588"/>
                <a:gridCol w="483588"/>
                <a:gridCol w="483588"/>
                <a:gridCol w="483588"/>
                <a:gridCol w="482840"/>
                <a:gridCol w="483588"/>
                <a:gridCol w="483588"/>
                <a:gridCol w="483588"/>
                <a:gridCol w="483588"/>
                <a:gridCol w="482840"/>
                <a:gridCol w="483588"/>
                <a:gridCol w="483588"/>
                <a:gridCol w="483588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4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5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6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7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8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Segoe UI Semibold" pitchFamily="34" charset="0"/>
                        </a:rPr>
                        <a:t>9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10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effectLst/>
                          <a:latin typeface="Segoe UI Semibold" pitchFamily="34" charset="0"/>
                        </a:rPr>
                        <a:t>11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Segoe UI Semibold" pitchFamily="34" charset="0"/>
                          <a:cs typeface="Times New Roman"/>
                        </a:rPr>
                        <a:t>12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Segoe UI Semibold" pitchFamily="34" charset="0"/>
                          <a:cs typeface="Times New Roman"/>
                        </a:rPr>
                        <a:t>13</a:t>
                      </a:r>
                      <a:endParaRPr lang="en-GB" sz="1400" b="1" dirty="0">
                        <a:effectLst/>
                        <a:latin typeface="Segoe UI Semibold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'E'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'L'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'L'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'y'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'o'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'u'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'!'</a:t>
                      </a:r>
                      <a:endParaRPr lang="en-GB" sz="14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'</a:t>
                      </a:r>
                      <a:endParaRPr lang="en-GB" sz="1400" b="1" dirty="0" smtClean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5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2071389"/>
            <a:ext cx="5976664" cy="4786611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.charAt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you! 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.equalsIgnoreCase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ello you! 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.replace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'*')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.trim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.substring(8)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.substring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(5,10)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.concat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!!!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.endsWith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stYZ")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startsWith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HELLO")</a:t>
            </a:r>
            <a:endParaRPr lang="en-US" sz="1800" dirty="0" smtClean="0">
              <a:latin typeface="Segoe UI Semibold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976664" y="2071389"/>
            <a:ext cx="3347864" cy="478661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HE**O you!  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you!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you!  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FMNop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HELLO you!  !!!" 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80120"/>
          </a:xfrm>
        </p:spPr>
        <p:txBody>
          <a:bodyPr>
            <a:normAutofit fontScale="90000"/>
          </a:bodyPr>
          <a:lstStyle/>
          <a:p>
            <a:pPr marL="109728" algn="l">
              <a:lnSpc>
                <a:spcPct val="150000"/>
              </a:lnSpc>
              <a:tabLst>
                <a:tab pos="361950" algn="l"/>
                <a:tab pos="4305300" algn="l"/>
              </a:tabLst>
            </a:pPr>
            <a:r>
              <a:rPr lang="en-US" sz="2700" b="1" dirty="0" smtClean="0"/>
              <a:t>	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7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700" b="1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27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you!</a:t>
            </a:r>
            <a:r>
              <a:rPr lang="en-GB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27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2071389"/>
            <a:ext cx="6120680" cy="4525963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.length()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  <a:endParaRPr lang="en-US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.equals(“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.toLowerCase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.toUpperCase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equalsIgnoreCase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(“ABCDEFMNOPQRSTYZ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.replace(‘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'*')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.trim()</a:t>
            </a:r>
            <a:endParaRPr lang="en-GB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.substring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.substring(5,10)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!!!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endsWith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(“you!")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err="1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.startsWith</a:t>
            </a:r>
            <a:r>
              <a:rPr lang="en-GB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  HELLO")</a:t>
            </a:r>
            <a:endParaRPr lang="en-GB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5976664" y="2071389"/>
            <a:ext cx="3059832" cy="452596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you!  ”</a:t>
            </a: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YOU! </a:t>
            </a:r>
            <a:r>
              <a:rPr lang="en-GB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600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opqrstYZ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 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!!!" 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buFont typeface="Wingdings 3"/>
              <a:buNone/>
              <a:tabLst>
                <a:tab pos="5292725" algn="l"/>
              </a:tabLst>
            </a:pPr>
            <a:r>
              <a:rPr lang="en-GB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08112"/>
          </a:xfrm>
        </p:spPr>
        <p:txBody>
          <a:bodyPr>
            <a:normAutofit fontScale="90000"/>
          </a:bodyPr>
          <a:lstStyle/>
          <a:p>
            <a:pPr marL="109728" algn="l">
              <a:lnSpc>
                <a:spcPct val="150000"/>
              </a:lnSpc>
              <a:tabLst>
                <a:tab pos="361950" algn="l"/>
                <a:tab pos="4305300" algn="l"/>
              </a:tabLst>
            </a:pPr>
            <a:r>
              <a:rPr lang="en-US" sz="2700" b="1" dirty="0" smtClean="0"/>
              <a:t>	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2700" b="1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700" b="1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abcDEFMNopqrstYZ</a:t>
            </a:r>
            <a:r>
              <a:rPr lang="en-GB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27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lang="en-US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GB" sz="27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2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27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9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4404</TotalTime>
  <Words>500</Words>
  <Application>Microsoft Office PowerPoint</Application>
  <PresentationFormat>On-screen Show (4:3)</PresentationFormat>
  <Paragraphs>257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String Methods</vt:lpstr>
      <vt:lpstr>Strings</vt:lpstr>
      <vt:lpstr>String Methods</vt:lpstr>
      <vt:lpstr>String Methods</vt:lpstr>
      <vt:lpstr>String Methods</vt:lpstr>
      <vt:lpstr>Strings</vt:lpstr>
      <vt:lpstr> String myString = ”abcDEFMNopqrstYZ";  String message = "  HELLO you!  ";</vt:lpstr>
      <vt:lpstr> String myString = "abcDEFMNopqrstYZ";  String message = "  HELLO you!  ";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Janet Allison</dc:creator>
  <cp:lastModifiedBy>user</cp:lastModifiedBy>
  <cp:revision>177</cp:revision>
  <cp:lastPrinted>2015-10-07T10:57:13Z</cp:lastPrinted>
  <dcterms:created xsi:type="dcterms:W3CDTF">2012-02-21T10:57:55Z</dcterms:created>
  <dcterms:modified xsi:type="dcterms:W3CDTF">2019-03-03T18:55:09Z</dcterms:modified>
</cp:coreProperties>
</file>